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ableStyles" Target="tableStyle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theme" Target="theme/theme1.xml" /><Relationship Id="rId5" Type="http://schemas.openxmlformats.org/officeDocument/2006/relationships/slide" Target="slides/slide4.xml" /><Relationship Id="rId10"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3" Type="http://schemas.microsoft.com/office/2007/relationships/hdphoto" Target="../media/hdphoto2.wdp" /><Relationship Id="rId2" Type="http://schemas.openxmlformats.org/officeDocument/2006/relationships/image" Target="../media/image4.png" /><Relationship Id="rId1" Type="http://schemas.openxmlformats.org/officeDocument/2006/relationships/slideMaster" Target="../slideMasters/slideMaster1.xml" /><Relationship Id="rId5" Type="http://schemas.microsoft.com/office/2007/relationships/hdphoto" Target="../media/hdphoto1.wdp" /><Relationship Id="rId4" Type="http://schemas.openxmlformats.org/officeDocument/2006/relationships/image" Target="../media/image3.png"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3" Type="http://schemas.microsoft.com/office/2007/relationships/hdphoto" Target="../media/hdphoto2.wdp" /><Relationship Id="rId2" Type="http://schemas.openxmlformats.org/officeDocument/2006/relationships/image" Target="../media/image4.png" /><Relationship Id="rId1" Type="http://schemas.openxmlformats.org/officeDocument/2006/relationships/slideMaster" Target="../slideMasters/slideMaster1.xml" /><Relationship Id="rId5" Type="http://schemas.microsoft.com/office/2007/relationships/hdphoto" Target="../media/hdphoto1.wdp" /><Relationship Id="rId4" Type="http://schemas.openxmlformats.org/officeDocument/2006/relationships/image" Target="../media/image3.png"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3" Type="http://schemas.microsoft.com/office/2007/relationships/hdphoto" Target="../media/hdphoto2.wdp" /><Relationship Id="rId2" Type="http://schemas.openxmlformats.org/officeDocument/2006/relationships/image" Target="../media/image4.png" /><Relationship Id="rId1" Type="http://schemas.openxmlformats.org/officeDocument/2006/relationships/slideMaster" Target="../slideMasters/slideMaster1.xml" /><Relationship Id="rId5" Type="http://schemas.microsoft.com/office/2007/relationships/hdphoto" Target="../media/hdphoto1.wdp" /><Relationship Id="rId4" Type="http://schemas.openxmlformats.org/officeDocument/2006/relationships/image" Target="../media/image2.png" /></Relationships>
</file>

<file path=ppt/slideLayouts/_rels/slideLayout9.xml.rels><?xml version="1.0" encoding="UTF-8" standalone="yes"?>
<Relationships xmlns="http://schemas.openxmlformats.org/package/2006/relationships"><Relationship Id="rId3" Type="http://schemas.microsoft.com/office/2007/relationships/hdphoto" Target="../media/hdphoto2.wdp" /><Relationship Id="rId2" Type="http://schemas.openxmlformats.org/officeDocument/2006/relationships/image" Target="../media/image4.png" /><Relationship Id="rId1" Type="http://schemas.openxmlformats.org/officeDocument/2006/relationships/slideMaster" Target="../slideMasters/slideMaster1.xml" /><Relationship Id="rId5" Type="http://schemas.microsoft.com/office/2007/relationships/hdphoto" Target="../media/hdphoto1.wdp" /><Relationship Id="rId4" Type="http://schemas.openxmlformats.org/officeDocument/2006/relationships/image" Target="../media/image2.png"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GB"/>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GB"/>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7/25/2022</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7/25/2022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7/25/2022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7/25/2022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7/25/2022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GB"/>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7/25/2022</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GB"/>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7/25/2022</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2.pn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image" Target="../media/image3.png"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microsoft.com/office/2007/relationships/hdphoto" Target="../media/hdphoto1.wdp"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7/25/2022</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hyperlink" Target="https://poemanalysis.com/literary-device/coherence/" TargetMode="Externa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hyperlink" Target="https://poemanalysis.com/movement/realism/" TargetMode="External" /><Relationship Id="rId2" Type="http://schemas.openxmlformats.org/officeDocument/2006/relationships/hyperlink" Target="https://poemanalysis.com/literary-device/point-of-view/" TargetMode="Externa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hyperlink" Target="https://poemanalysis.com/movement/metaphysical-poetry/" TargetMode="External" /><Relationship Id="rId2" Type="http://schemas.openxmlformats.org/officeDocument/2006/relationships/hyperlink" Target="https://poemanalysis.com/movement/realism/" TargetMode="External" /><Relationship Id="rId1" Type="http://schemas.openxmlformats.org/officeDocument/2006/relationships/slideLayout" Target="../slideLayouts/slideLayout2.xml" /><Relationship Id="rId4" Type="http://schemas.openxmlformats.org/officeDocument/2006/relationships/hyperlink" Target="https://poemanalysis.com/best-poems/john-donne-poems/" TargetMode="Externa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10A60-D3DC-4643-BF85-660E7A9971B8}"/>
              </a:ext>
            </a:extLst>
          </p:cNvPr>
          <p:cNvSpPr>
            <a:spLocks noGrp="1"/>
          </p:cNvSpPr>
          <p:nvPr>
            <p:ph type="ctrTitle"/>
          </p:nvPr>
        </p:nvSpPr>
        <p:spPr/>
        <p:txBody>
          <a:bodyPr/>
          <a:lstStyle/>
          <a:p>
            <a:r>
              <a:rPr lang="en-GB"/>
              <a:t>The Ecstacy</a:t>
            </a:r>
            <a:br>
              <a:rPr lang="en-GB"/>
            </a:br>
            <a:r>
              <a:rPr lang="en-GB"/>
              <a:t>by John Donne</a:t>
            </a:r>
            <a:br>
              <a:rPr lang="en-GB"/>
            </a:br>
            <a:endParaRPr lang="en-US"/>
          </a:p>
        </p:txBody>
      </p:sp>
      <p:sp>
        <p:nvSpPr>
          <p:cNvPr id="3" name="Subtitle 2">
            <a:extLst>
              <a:ext uri="{FF2B5EF4-FFF2-40B4-BE49-F238E27FC236}">
                <a16:creationId xmlns:a16="http://schemas.microsoft.com/office/drawing/2014/main" id="{4F0ED58B-7BAC-DF4A-AFF3-BE565B5552B5}"/>
              </a:ext>
            </a:extLst>
          </p:cNvPr>
          <p:cNvSpPr>
            <a:spLocks noGrp="1"/>
          </p:cNvSpPr>
          <p:nvPr>
            <p:ph type="subTitle" idx="1"/>
          </p:nvPr>
        </p:nvSpPr>
        <p:spPr/>
        <p:txBody>
          <a:bodyPr/>
          <a:lstStyle/>
          <a:p>
            <a:r>
              <a:rPr lang="en-GB"/>
              <a:t>MA 1 sem PAPER Kai</a:t>
            </a:r>
          </a:p>
          <a:p>
            <a:r>
              <a:rPr lang="en-GB"/>
              <a:t>Department of English Govt College Paonta Sahib </a:t>
            </a:r>
            <a:endParaRPr lang="en-US"/>
          </a:p>
        </p:txBody>
      </p:sp>
    </p:spTree>
    <p:extLst>
      <p:ext uri="{BB962C8B-B14F-4D97-AF65-F5344CB8AC3E}">
        <p14:creationId xmlns:p14="http://schemas.microsoft.com/office/powerpoint/2010/main" val="2851582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71A88-A293-6B45-9C8B-D6028E781D4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76471F-2D9B-F44B-ACF5-51E523856204}"/>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B46EDB84-6AB4-4D4B-8298-2712C7F6A447}"/>
              </a:ext>
            </a:extLst>
          </p:cNvPr>
          <p:cNvSpPr txBox="1"/>
          <p:nvPr/>
        </p:nvSpPr>
        <p:spPr>
          <a:xfrm>
            <a:off x="3046512" y="2413337"/>
            <a:ext cx="6098976" cy="2031325"/>
          </a:xfrm>
          <a:prstGeom prst="rect">
            <a:avLst/>
          </a:prstGeom>
          <a:noFill/>
        </p:spPr>
        <p:txBody>
          <a:bodyPr wrap="square">
            <a:spAutoFit/>
          </a:bodyPr>
          <a:lstStyle/>
          <a:p>
            <a:r>
              <a:rPr lang="en-GB" b="0" i="0">
                <a:solidFill>
                  <a:srgbClr val="161616"/>
                </a:solidFill>
                <a:effectLst/>
                <a:latin typeface="-apple-system"/>
              </a:rPr>
              <a:t>The poem, </a:t>
            </a:r>
            <a:r>
              <a:rPr lang="en-GB" b="0" i="1">
                <a:solidFill>
                  <a:srgbClr val="161616"/>
                </a:solidFill>
                <a:effectLst/>
                <a:latin typeface="-apple-system"/>
              </a:rPr>
              <a:t>‘The Ecstasy’</a:t>
            </a:r>
            <a:r>
              <a:rPr lang="en-GB" b="0" i="0">
                <a:solidFill>
                  <a:srgbClr val="161616"/>
                </a:solidFill>
                <a:effectLst/>
                <a:latin typeface="-apple-system"/>
              </a:rPr>
              <a:t>, is a clear and </a:t>
            </a:r>
            <a:r>
              <a:rPr lang="en-GB" b="0" i="0" u="none" strike="noStrike">
                <a:solidFill>
                  <a:srgbClr val="039AE5"/>
                </a:solidFill>
                <a:effectLst/>
                <a:latin typeface="-apple-system"/>
                <a:hlinkClick r:id="rId2"/>
              </a:rPr>
              <a:t>coherent</a:t>
            </a:r>
            <a:r>
              <a:rPr lang="en-GB" b="0" i="0">
                <a:solidFill>
                  <a:srgbClr val="161616"/>
                </a:solidFill>
                <a:effectLst/>
                <a:latin typeface="-apple-system"/>
              </a:rPr>
              <a:t> expression of Donne’s philosophy of love. Donne agrees with Plato that true love is spiritual. It is a union of souls. But unlike Plato, Donne does not ignore the claims of the body. It is the body that brings the lovers together. Love begins in sensuous apprehension and spiritual love follows upon the sensuous. So the claims of the body must not be ignored</a:t>
            </a:r>
            <a:endParaRPr lang="en-US"/>
          </a:p>
        </p:txBody>
      </p:sp>
    </p:spTree>
    <p:extLst>
      <p:ext uri="{BB962C8B-B14F-4D97-AF65-F5344CB8AC3E}">
        <p14:creationId xmlns:p14="http://schemas.microsoft.com/office/powerpoint/2010/main" val="3424406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66F6-CB3C-F24E-9AB4-C61C0326F22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C85C9B0-A740-BA4A-B492-193A2FB529D5}"/>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A7524B55-A53E-FE44-893E-921FB33C8092}"/>
              </a:ext>
            </a:extLst>
          </p:cNvPr>
          <p:cNvSpPr txBox="1"/>
          <p:nvPr/>
        </p:nvSpPr>
        <p:spPr>
          <a:xfrm>
            <a:off x="3046512" y="2690336"/>
            <a:ext cx="6098976" cy="1477328"/>
          </a:xfrm>
          <a:prstGeom prst="rect">
            <a:avLst/>
          </a:prstGeom>
          <a:noFill/>
        </p:spPr>
        <p:txBody>
          <a:bodyPr wrap="square">
            <a:spAutoFit/>
          </a:bodyPr>
          <a:lstStyle/>
          <a:p>
            <a:r>
              <a:rPr lang="en-GB" b="0" i="0">
                <a:solidFill>
                  <a:srgbClr val="161616"/>
                </a:solidFill>
                <a:effectLst/>
                <a:latin typeface="-apple-system"/>
              </a:rPr>
              <a:t>In this respect, he comes close to the Renaissance and Modern </a:t>
            </a:r>
            <a:r>
              <a:rPr lang="en-GB" b="0" i="0" u="none" strike="noStrike">
                <a:solidFill>
                  <a:srgbClr val="039AE5"/>
                </a:solidFill>
                <a:effectLst/>
                <a:latin typeface="-apple-system"/>
                <a:hlinkClick r:id="rId2"/>
              </a:rPr>
              <a:t>point of view</a:t>
            </a:r>
            <a:r>
              <a:rPr lang="en-GB" b="0" i="0">
                <a:solidFill>
                  <a:srgbClr val="161616"/>
                </a:solidFill>
                <a:effectLst/>
                <a:latin typeface="-apple-system"/>
              </a:rPr>
              <a:t>. Indeed, for the first time, in this poem, the word ‘sex’ has been used in the modern sense. Donne’s emphasis on the physical basis of love is a measure of his </a:t>
            </a:r>
            <a:r>
              <a:rPr lang="en-GB" b="0" i="0" u="none" strike="noStrike">
                <a:solidFill>
                  <a:srgbClr val="039AE5"/>
                </a:solidFill>
                <a:effectLst/>
                <a:latin typeface="-apple-system"/>
                <a:hlinkClick r:id="rId3"/>
              </a:rPr>
              <a:t>realism</a:t>
            </a:r>
            <a:endParaRPr lang="en-US"/>
          </a:p>
        </p:txBody>
      </p:sp>
    </p:spTree>
    <p:extLst>
      <p:ext uri="{BB962C8B-B14F-4D97-AF65-F5344CB8AC3E}">
        <p14:creationId xmlns:p14="http://schemas.microsoft.com/office/powerpoint/2010/main" val="1486668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83A23-B00F-8C4C-B178-9CD12310776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F05A52-1B0A-524F-94CA-34B2C70BB5DF}"/>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28A594B0-46F6-1443-9C14-F31007E5431B}"/>
              </a:ext>
            </a:extLst>
          </p:cNvPr>
          <p:cNvSpPr txBox="1"/>
          <p:nvPr/>
        </p:nvSpPr>
        <p:spPr>
          <a:xfrm>
            <a:off x="3046512" y="2551837"/>
            <a:ext cx="6098976" cy="1754326"/>
          </a:xfrm>
          <a:prstGeom prst="rect">
            <a:avLst/>
          </a:prstGeom>
          <a:noFill/>
        </p:spPr>
        <p:txBody>
          <a:bodyPr wrap="square">
            <a:spAutoFit/>
          </a:bodyPr>
          <a:lstStyle/>
          <a:p>
            <a:r>
              <a:rPr lang="en-GB" b="0" i="0">
                <a:solidFill>
                  <a:srgbClr val="161616"/>
                </a:solidFill>
                <a:effectLst/>
                <a:latin typeface="-apple-system"/>
              </a:rPr>
              <a:t>Donne’s emphasis on the physical basis of love is a measure of his </a:t>
            </a:r>
            <a:r>
              <a:rPr lang="en-GB" b="0" i="0" u="none" strike="noStrike">
                <a:solidFill>
                  <a:srgbClr val="039AE5"/>
                </a:solidFill>
                <a:effectLst/>
                <a:latin typeface="-apple-system"/>
                <a:hlinkClick r:id="rId2"/>
              </a:rPr>
              <a:t>realism</a:t>
            </a:r>
            <a:r>
              <a:rPr lang="en-GB" b="0" i="0">
                <a:solidFill>
                  <a:srgbClr val="161616"/>
                </a:solidFill>
                <a:effectLst/>
                <a:latin typeface="-apple-system"/>
              </a:rPr>
              <a:t>. Indeed, despite all his </a:t>
            </a:r>
            <a:r>
              <a:rPr lang="en-GB" b="0" i="0" u="none" strike="noStrike">
                <a:solidFill>
                  <a:srgbClr val="039AE5"/>
                </a:solidFill>
                <a:effectLst/>
                <a:latin typeface="-apple-system"/>
                <a:hlinkClick r:id="rId3"/>
              </a:rPr>
              <a:t>metaphysical</a:t>
            </a:r>
            <a:r>
              <a:rPr lang="en-GB" b="0" i="0">
                <a:solidFill>
                  <a:srgbClr val="161616"/>
                </a:solidFill>
                <a:effectLst/>
                <a:latin typeface="-apple-system"/>
              </a:rPr>
              <a:t> flights, the poet strikes an “earthly note”, when he ends the poem with the souls returning to their respective bodies and finding no change in them. </a:t>
            </a:r>
            <a:r>
              <a:rPr lang="en-GB" b="0" i="1">
                <a:solidFill>
                  <a:srgbClr val="161616"/>
                </a:solidFill>
                <a:effectLst/>
                <a:latin typeface="-apple-system"/>
              </a:rPr>
              <a:t>‘The Ecstasy’</a:t>
            </a:r>
            <a:r>
              <a:rPr lang="en-GB" b="0" i="0">
                <a:solidFill>
                  <a:srgbClr val="161616"/>
                </a:solidFill>
                <a:effectLst/>
                <a:latin typeface="-apple-system"/>
              </a:rPr>
              <a:t> is, in fact, one of the most “metaphysical” </a:t>
            </a:r>
            <a:r>
              <a:rPr lang="en-GB" b="0" i="0" u="none" strike="noStrike">
                <a:solidFill>
                  <a:srgbClr val="039AE5"/>
                </a:solidFill>
                <a:effectLst/>
                <a:latin typeface="-apple-system"/>
                <a:hlinkClick r:id="rId4"/>
              </a:rPr>
              <a:t>poems of Donne</a:t>
            </a:r>
            <a:r>
              <a:rPr lang="en-GB" b="0" i="0">
                <a:solidFill>
                  <a:srgbClr val="161616"/>
                </a:solidFill>
                <a:effectLst/>
                <a:latin typeface="-apple-system"/>
              </a:rPr>
              <a:t>.</a:t>
            </a:r>
            <a:endParaRPr lang="en-US"/>
          </a:p>
        </p:txBody>
      </p:sp>
    </p:spTree>
    <p:extLst>
      <p:ext uri="{BB962C8B-B14F-4D97-AF65-F5344CB8AC3E}">
        <p14:creationId xmlns:p14="http://schemas.microsoft.com/office/powerpoint/2010/main" val="3475576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68747-45AF-5D43-81C2-6AC2F7253E1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4F1AA26-99CB-D74C-BAA8-4252ED9A7EE8}"/>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FF8F9DB1-698F-B747-89DA-440C1B028B6C}"/>
              </a:ext>
            </a:extLst>
          </p:cNvPr>
          <p:cNvSpPr txBox="1"/>
          <p:nvPr/>
        </p:nvSpPr>
        <p:spPr>
          <a:xfrm>
            <a:off x="3046512" y="2690336"/>
            <a:ext cx="6098976" cy="1477328"/>
          </a:xfrm>
          <a:prstGeom prst="rect">
            <a:avLst/>
          </a:prstGeom>
          <a:noFill/>
        </p:spPr>
        <p:txBody>
          <a:bodyPr wrap="square">
            <a:spAutoFit/>
          </a:bodyPr>
          <a:lstStyle/>
          <a:p>
            <a:r>
              <a:rPr lang="en-GB" b="0" i="0">
                <a:solidFill>
                  <a:srgbClr val="4D5156"/>
                </a:solidFill>
                <a:effectLst/>
                <a:latin typeface="Roboto"/>
              </a:rPr>
              <a:t>The poem The Ecstasy is one of John Donne's most popular poems, which expresses his unique and unconventional ideas about love. It expounds the theme that </a:t>
            </a:r>
            <a:r>
              <a:rPr lang="en-GB" b="1" i="0">
                <a:solidFill>
                  <a:srgbClr val="4D5156"/>
                </a:solidFill>
                <a:effectLst/>
                <a:latin typeface="Roboto"/>
              </a:rPr>
              <a:t>pure, spiritual or real love can exist only in the bond of souls established by the bodies</a:t>
            </a:r>
            <a:endParaRPr lang="en-US"/>
          </a:p>
        </p:txBody>
      </p:sp>
    </p:spTree>
    <p:extLst>
      <p:ext uri="{BB962C8B-B14F-4D97-AF65-F5344CB8AC3E}">
        <p14:creationId xmlns:p14="http://schemas.microsoft.com/office/powerpoint/2010/main" val="215641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4D5E7-460C-734D-BD63-DAB201DF824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98F73D2-3265-784B-BD76-CF2F91EA236B}"/>
              </a:ext>
            </a:extLst>
          </p:cNvPr>
          <p:cNvSpPr>
            <a:spLocks noGrp="1"/>
          </p:cNvSpPr>
          <p:nvPr>
            <p:ph idx="1"/>
          </p:nvPr>
        </p:nvSpPr>
        <p:spPr/>
        <p:txBody>
          <a:bodyPr/>
          <a:lstStyle/>
          <a:p>
            <a:r>
              <a:rPr lang="en-GB" b="1" i="0">
                <a:solidFill>
                  <a:srgbClr val="282828"/>
                </a:solidFill>
                <a:effectLst/>
                <a:latin typeface="hco ideal sans ssm"/>
              </a:rPr>
              <a:t>The Importance of Both Spiritual and Physical Dimensions of Love</a:t>
            </a:r>
          </a:p>
          <a:p>
            <a:br>
              <a:rPr lang="en-GB"/>
            </a:br>
            <a:r>
              <a:rPr lang="en-GB" b="1" i="0">
                <a:solidFill>
                  <a:srgbClr val="282828"/>
                </a:solidFill>
                <a:effectLst/>
                <a:latin typeface="hco ideal sans ssm"/>
              </a:rPr>
              <a:t>Likenesses Between Divinity and Love</a:t>
            </a:r>
          </a:p>
          <a:p>
            <a:endParaRPr lang="en-US"/>
          </a:p>
        </p:txBody>
      </p:sp>
    </p:spTree>
    <p:extLst>
      <p:ext uri="{BB962C8B-B14F-4D97-AF65-F5344CB8AC3E}">
        <p14:creationId xmlns:p14="http://schemas.microsoft.com/office/powerpoint/2010/main" val="867588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9D44C-4445-DE43-9541-4CBB155EE61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FFFC0DF-646F-5445-8DE3-86022F225B68}"/>
              </a:ext>
            </a:extLst>
          </p:cNvPr>
          <p:cNvSpPr>
            <a:spLocks noGrp="1"/>
          </p:cNvSpPr>
          <p:nvPr>
            <p:ph idx="1"/>
          </p:nvPr>
        </p:nvSpPr>
        <p:spPr/>
        <p:txBody>
          <a:bodyPr>
            <a:normAutofit/>
          </a:bodyPr>
          <a:lstStyle/>
          <a:p>
            <a:endParaRPr lang="en-GB" sz="5400"/>
          </a:p>
          <a:p>
            <a:endParaRPr lang="en-GB" sz="5400"/>
          </a:p>
          <a:p>
            <a:r>
              <a:rPr lang="en-GB" sz="5400"/>
              <a:t>           Thank You </a:t>
            </a:r>
            <a:endParaRPr lang="en-US" sz="5400"/>
          </a:p>
        </p:txBody>
      </p:sp>
    </p:spTree>
    <p:extLst>
      <p:ext uri="{BB962C8B-B14F-4D97-AF65-F5344CB8AC3E}">
        <p14:creationId xmlns:p14="http://schemas.microsoft.com/office/powerpoint/2010/main" val="35700018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7</Slides>
  <Notes>0</Notes>
  <HiddenSlides>0</HiddenSlide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Wood Type</vt:lpstr>
      <vt:lpstr>The Ecstacy by John Donne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Ecstacy by John Donne </dc:title>
  <dc:creator>Unknown User</dc:creator>
  <cp:lastModifiedBy>Unknown User</cp:lastModifiedBy>
  <cp:revision>1</cp:revision>
  <dcterms:created xsi:type="dcterms:W3CDTF">2022-07-24T21:34:30Z</dcterms:created>
  <dcterms:modified xsi:type="dcterms:W3CDTF">2022-07-24T21:40:17Z</dcterms:modified>
</cp:coreProperties>
</file>